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830" autoAdjust="0"/>
  </p:normalViewPr>
  <p:slideViewPr>
    <p:cSldViewPr snapToGrid="0" snapToObjects="1">
      <p:cViewPr varScale="1">
        <p:scale>
          <a:sx n="96" d="100"/>
          <a:sy n="96" d="100"/>
        </p:scale>
        <p:origin x="396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900" dirty="0">
                <a:solidFill>
                  <a:schemeClr val="tx1"/>
                </a:solidFill>
              </a:rPr>
              <a:t>감귤가격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감귤가격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2019년</c:v>
                </c:pt>
                <c:pt idx="1">
                  <c:v>2018년</c:v>
                </c:pt>
                <c:pt idx="2">
                  <c:v>2017년</c:v>
                </c:pt>
              </c:strCache>
            </c:strRef>
          </c:cat>
          <c:val>
            <c:numRef>
              <c:f>Sheet1!$B$3:$B$5</c:f>
              <c:numCache>
                <c:formatCode>#,##0</c:formatCode>
                <c:ptCount val="3"/>
                <c:pt idx="0">
                  <c:v>5800</c:v>
                </c:pt>
                <c:pt idx="1">
                  <c:v>7800</c:v>
                </c:pt>
                <c:pt idx="2">
                  <c:v>8100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62-49D2-B67B-98FD9A67A5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71954943"/>
        <c:axId val="247369199"/>
      </c:barChart>
      <c:catAx>
        <c:axId val="1719549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7369199"/>
        <c:crosses val="autoZero"/>
        <c:auto val="1"/>
        <c:lblAlgn val="ctr"/>
        <c:lblOffset val="100"/>
        <c:noMultiLvlLbl val="0"/>
      </c:catAx>
      <c:valAx>
        <c:axId val="2473691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19549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bg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900" dirty="0">
                <a:solidFill>
                  <a:schemeClr val="tx1"/>
                </a:solidFill>
              </a:rPr>
              <a:t>감귤가격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감귤가격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Sheet1!$A$3:$A$5</c:f>
              <c:strCache>
                <c:ptCount val="3"/>
                <c:pt idx="0">
                  <c:v>2019년</c:v>
                </c:pt>
                <c:pt idx="1">
                  <c:v>2018년</c:v>
                </c:pt>
                <c:pt idx="2">
                  <c:v>2017년</c:v>
                </c:pt>
              </c:strCache>
            </c:strRef>
          </c:cat>
          <c:val>
            <c:numRef>
              <c:f>Sheet1!$B$3:$B$5</c:f>
              <c:numCache>
                <c:formatCode>#,##0</c:formatCode>
                <c:ptCount val="3"/>
                <c:pt idx="0">
                  <c:v>5800</c:v>
                </c:pt>
                <c:pt idx="1">
                  <c:v>7800</c:v>
                </c:pt>
                <c:pt idx="2">
                  <c:v>8100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14-45BB-A99D-F74628DA3E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71954943"/>
        <c:axId val="247369199"/>
      </c:barChart>
      <c:catAx>
        <c:axId val="1719549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7369199"/>
        <c:crosses val="autoZero"/>
        <c:auto val="1"/>
        <c:lblAlgn val="ctr"/>
        <c:lblOffset val="100"/>
        <c:noMultiLvlLbl val="0"/>
      </c:catAx>
      <c:valAx>
        <c:axId val="2473691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19549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감귤에 대해 </a:t>
            </a:r>
            <a:r>
              <a:rPr lang="en-US" altLang="ko-KR"/>
              <a:t>= </a:t>
            </a:r>
            <a:r>
              <a:rPr lang="ko-KR" altLang="en-US"/>
              <a:t>간단히 설명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제주지역의 과실류 생산량은 우리나라 전체 산출량중에 높은비중을 차지한다</a:t>
            </a:r>
            <a:r>
              <a:rPr lang="en-US" altLang="ko-KR"/>
              <a:t>. </a:t>
            </a:r>
            <a:r>
              <a:rPr lang="ko-KR" altLang="en-US"/>
              <a:t>통계청에서 발표한 </a:t>
            </a:r>
            <a:r>
              <a:rPr lang="en-US" altLang="ko-KR"/>
              <a:t>2018</a:t>
            </a:r>
            <a:r>
              <a:rPr lang="ko-KR" altLang="en-US"/>
              <a:t>년 자료에 따르면 상위 </a:t>
            </a:r>
            <a:r>
              <a:rPr lang="en-US" altLang="ko-KR"/>
              <a:t>10% </a:t>
            </a:r>
            <a:r>
              <a:rPr lang="ko-KR" altLang="en-US"/>
              <a:t>이상의 농가중 제주도역시 </a:t>
            </a:r>
            <a:r>
              <a:rPr lang="en-US" altLang="ko-KR"/>
              <a:t>11.5%</a:t>
            </a:r>
            <a:r>
              <a:rPr lang="ko-KR" altLang="en-US"/>
              <a:t>를 차지하고 있고</a:t>
            </a:r>
            <a:r>
              <a:rPr lang="en-US" altLang="ko-KR"/>
              <a:t>, </a:t>
            </a:r>
            <a:r>
              <a:rPr lang="ko-KR" altLang="en-US"/>
              <a:t>제주도내 과실중 감귤생산량은 전국생산량중의 </a:t>
            </a:r>
            <a:r>
              <a:rPr lang="en-US" altLang="ko-KR"/>
              <a:t>99.8% </a:t>
            </a:r>
            <a:r>
              <a:rPr lang="ko-KR" altLang="en-US"/>
              <a:t>를 차지할만큼 전국 감귤산업에 있어서 아주 중요한 부분을 차지하고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12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4970" y="2851920"/>
            <a:ext cx="7337265" cy="2123658"/>
          </a:xfrm>
          <a:prstGeom prst="rect">
            <a:avLst/>
          </a:prstGeom>
          <a:solidFill>
            <a:schemeClr val="bg1">
              <a:alpha val="38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accent2">
                <a:alpha val="89000"/>
              </a:schemeClr>
            </a:outerShdw>
            <a:softEdge rad="35560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 배경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B3B6AF-8421-485F-9D57-999F0CC4FF3C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308DD-45E0-4DD1-A76C-4DB41F755972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8EF6A-F5FC-4DFE-9374-7B6B14B86E9E}"/>
              </a:ext>
            </a:extLst>
          </p:cNvPr>
          <p:cNvSpPr txBox="1"/>
          <p:nvPr/>
        </p:nvSpPr>
        <p:spPr>
          <a:xfrm>
            <a:off x="3488210" y="654886"/>
            <a:ext cx="54553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그러면 생산량이 증가해서 귤들이 버려지는 것인가</a:t>
            </a:r>
            <a:r>
              <a:rPr kumimoji="1" lang="en-US" altLang="ko-KR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?</a:t>
            </a:r>
            <a:endParaRPr kumimoji="1" lang="ko-KR" altLang="en-US" dirty="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E012A6-FD2D-4255-943C-818D8372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19372"/>
            <a:ext cx="5521815" cy="505922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F3A239B-0CDB-4CE1-9845-25E9BD9C6F0A}"/>
              </a:ext>
            </a:extLst>
          </p:cNvPr>
          <p:cNvGrpSpPr/>
          <p:nvPr/>
        </p:nvGrpSpPr>
        <p:grpSpPr>
          <a:xfrm>
            <a:off x="688484" y="1519373"/>
            <a:ext cx="5521816" cy="2499720"/>
            <a:chOff x="688484" y="1519372"/>
            <a:chExt cx="5407516" cy="481436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B7F169D-4CF2-4E58-971D-C4A3F235C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484" y="1519372"/>
              <a:ext cx="5407516" cy="481436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C5CAE4-F80B-4241-9BB1-954F25B7BB89}"/>
                </a:ext>
              </a:extLst>
            </p:cNvPr>
            <p:cNvSpPr/>
            <p:nvPr/>
          </p:nvSpPr>
          <p:spPr>
            <a:xfrm>
              <a:off x="3056709" y="2049634"/>
              <a:ext cx="653142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</p:grp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8B1287B9-E965-41F9-B031-6E0BEBBC20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9847321"/>
              </p:ext>
            </p:extLst>
          </p:nvPr>
        </p:nvGraphicFramePr>
        <p:xfrm>
          <a:off x="688484" y="4019093"/>
          <a:ext cx="5407516" cy="2529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5631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8EF6A-F5FC-4DFE-9374-7B6B14B86E9E}"/>
              </a:ext>
            </a:extLst>
          </p:cNvPr>
          <p:cNvSpPr txBox="1"/>
          <p:nvPr/>
        </p:nvSpPr>
        <p:spPr>
          <a:xfrm>
            <a:off x="2515942" y="1403081"/>
            <a:ext cx="6293711" cy="4770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25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생산량은 차이 없는데 왜 가격은 내려갈까</a:t>
            </a:r>
            <a:r>
              <a:rPr kumimoji="1" lang="en-US" altLang="ko-KR" sz="25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??</a:t>
            </a:r>
            <a:endParaRPr kumimoji="1" lang="ko-KR" altLang="en-US" sz="2500" dirty="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38C55607-68DE-47A9-92B0-F554352C2D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4063077"/>
              </p:ext>
            </p:extLst>
          </p:nvPr>
        </p:nvGraphicFramePr>
        <p:xfrm>
          <a:off x="6096000" y="219284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6D271A75-9CC2-4D57-9D71-721E59C9EA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200"/>
          <a:stretch/>
        </p:blipFill>
        <p:spPr>
          <a:xfrm>
            <a:off x="688485" y="2442214"/>
            <a:ext cx="5407515" cy="249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8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1886" y="2168434"/>
            <a:ext cx="6398950" cy="45869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85033" y="438508"/>
            <a:ext cx="6811963" cy="575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kumimoji="1" lang="ko-KR" altLang="en-US" sz="320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027" name="말풍선: 모서리가 둥근 사각형 1026"/>
          <p:cNvSpPr/>
          <p:nvPr/>
        </p:nvSpPr>
        <p:spPr>
          <a:xfrm>
            <a:off x="3108341" y="254322"/>
            <a:ext cx="8165345" cy="1697361"/>
          </a:xfrm>
          <a:prstGeom prst="wedgeRoundRectCallout">
            <a:avLst>
              <a:gd name="adj1" fmla="val 2826"/>
              <a:gd name="adj2" fmla="val 8971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/>
            </a:pPr>
            <a:r>
              <a:rPr kumimoji="1" lang="ko-KR" altLang="en-US" sz="320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전국 감귤산업 중 </a:t>
            </a:r>
            <a:r>
              <a:rPr kumimoji="1" lang="ko-KR" altLang="en-US" sz="320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큰 비중을 차지하는</a:t>
            </a:r>
          </a:p>
          <a:p>
            <a:pPr lvl="0">
              <a:defRPr/>
            </a:pPr>
            <a:r>
              <a:rPr kumimoji="1" lang="ko-KR" altLang="en-US" sz="320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제주도의 감귤</a:t>
            </a:r>
            <a:r>
              <a:rPr kumimoji="1" lang="ko-KR" altLang="en-US" sz="320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의 정확한 소비예측</a:t>
            </a:r>
            <a:r>
              <a:rPr kumimoji="1" lang="en-US" altLang="ko-KR" sz="320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,</a:t>
            </a:r>
          </a:p>
          <a:p>
            <a:pPr lvl="0">
              <a:defRPr/>
            </a:pPr>
            <a:r>
              <a:rPr kumimoji="1" lang="ko-KR" altLang="en-US" sz="3200">
                <a:ln w="12700" cap="flat" cmpd="sng" algn="ctr">
                  <a:solidFill>
                    <a:sysClr val="windowText" lastClr="000000"/>
                  </a:solidFill>
                  <a:prstDash val="solid"/>
                  <a:miter/>
                </a:ln>
                <a:solidFill>
                  <a:sysClr val="windowText" lastClr="000000"/>
                </a:solidFill>
                <a:latin typeface="Nanum Gothic"/>
                <a:ea typeface="Nanum Gothic"/>
                <a:cs typeface="Nanum Gothic"/>
              </a:rPr>
              <a:t>공급량 조정 등이 필요한 것으로 파악됨</a:t>
            </a:r>
            <a:endParaRPr kumimoji="1" lang="en-US" altLang="ko-KR" sz="3200">
              <a:ln w="12700" cap="flat" cmpd="sng" algn="ctr">
                <a:solidFill>
                  <a:sysClr val="windowText" lastClr="000000"/>
                </a:solidFill>
                <a:prstDash val="solid"/>
                <a:miter/>
              </a:ln>
              <a:solidFill>
                <a:sysClr val="windowText" lastClr="000000"/>
              </a:solidFill>
              <a:latin typeface="Nanum Gothic"/>
              <a:ea typeface="Nanum Gothic"/>
              <a:cs typeface="Nanum Gothic"/>
            </a:endParaRPr>
          </a:p>
        </p:txBody>
      </p:sp>
      <p:pic>
        <p:nvPicPr>
          <p:cNvPr id="1028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78462" y="5157631"/>
            <a:ext cx="1957920" cy="1689071"/>
          </a:xfrm>
          <a:prstGeom prst="rect">
            <a:avLst/>
          </a:prstGeom>
        </p:spPr>
      </p:pic>
      <p:pic>
        <p:nvPicPr>
          <p:cNvPr id="1029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58104" y="3641915"/>
            <a:ext cx="1835042" cy="1609085"/>
          </a:xfrm>
          <a:prstGeom prst="rect">
            <a:avLst/>
          </a:prstGeom>
        </p:spPr>
      </p:pic>
      <p:pic>
        <p:nvPicPr>
          <p:cNvPr id="1030" name="그림 4"/>
          <p:cNvPicPr>
            <a:picLocks noChangeAspect="1"/>
          </p:cNvPicPr>
          <p:nvPr/>
        </p:nvPicPr>
        <p:blipFill rotWithShape="1">
          <a:blip r:embed="rId4"/>
          <a:srcRect l="34260" t="9870" r="38640" b="36450"/>
          <a:stretch>
            <a:fillRect/>
          </a:stretch>
        </p:blipFill>
        <p:spPr>
          <a:xfrm>
            <a:off x="7601309" y="4906317"/>
            <a:ext cx="2133948" cy="2024001"/>
          </a:xfrm>
          <a:prstGeom prst="rect">
            <a:avLst/>
          </a:prstGeom>
        </p:spPr>
      </p:pic>
      <p:pic>
        <p:nvPicPr>
          <p:cNvPr id="1026" name="Picture 2" descr="느낌표에 대한 이미지 검색결과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694619" y="1607000"/>
            <a:ext cx="3906613" cy="443824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056" y="931160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실제 분석할 데이터들은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F350C-1D33-4567-8392-BE09E98BEAE6}"/>
              </a:ext>
            </a:extLst>
          </p:cNvPr>
          <p:cNvSpPr txBox="1"/>
          <p:nvPr/>
        </p:nvSpPr>
        <p:spPr>
          <a:xfrm>
            <a:off x="327055" y="1422734"/>
            <a:ext cx="87822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감귤 생산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기온</a:t>
            </a:r>
            <a:endParaRPr lang="en-US" altLang="ko-KR" sz="2500" dirty="0"/>
          </a:p>
          <a:p>
            <a:r>
              <a:rPr lang="ko-KR" altLang="en-US" sz="2500" dirty="0"/>
              <a:t> </a:t>
            </a:r>
            <a:r>
              <a:rPr lang="en-US" altLang="ko-KR" sz="2500" dirty="0"/>
              <a:t>- </a:t>
            </a:r>
            <a:r>
              <a:rPr lang="ko-KR" altLang="en-US" sz="2500" dirty="0"/>
              <a:t>강수량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일조량</a:t>
            </a:r>
            <a:endParaRPr lang="en-US" altLang="ko-KR" sz="2500" dirty="0"/>
          </a:p>
          <a:p>
            <a:r>
              <a:rPr lang="en-US" altLang="ko-KR" sz="2500" dirty="0"/>
              <a:t> - </a:t>
            </a:r>
            <a:r>
              <a:rPr lang="ko-KR" altLang="en-US" sz="2500" dirty="0"/>
              <a:t>공급면적</a:t>
            </a:r>
          </a:p>
          <a:p>
            <a:endParaRPr lang="en-US" altLang="ko-KR" sz="2500" dirty="0"/>
          </a:p>
          <a:p>
            <a:r>
              <a:rPr lang="ko-KR" altLang="en-US" sz="2500" dirty="0"/>
              <a:t>감귤 유통 구조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산지조합 → 도매상 → 대형유통업체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산지유통인 → 도매상 → 소매상 → 소비자 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산지조합→ 대형유통업체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가공공장 → 소비자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생산자 → 소비자 </a:t>
            </a:r>
            <a:r>
              <a:rPr lang="en-US" altLang="ko-KR" sz="2500" dirty="0"/>
              <a:t>(</a:t>
            </a:r>
            <a:r>
              <a:rPr lang="ko-KR" altLang="en-US" sz="2500" dirty="0"/>
              <a:t>산지 직거래</a:t>
            </a:r>
            <a:r>
              <a:rPr lang="en-US" altLang="ko-KR" sz="2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929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7260275" y="-57564"/>
            <a:ext cx="2538312" cy="28285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3" y="4305555"/>
            <a:ext cx="2316480" cy="23164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5" y="1736349"/>
            <a:ext cx="1959134" cy="186584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81B7BC-39A3-448B-BE72-DC4DE6B4BBEA}"/>
              </a:ext>
            </a:extLst>
          </p:cNvPr>
          <p:cNvSpPr/>
          <p:nvPr/>
        </p:nvSpPr>
        <p:spPr>
          <a:xfrm>
            <a:off x="2450812" y="1596149"/>
            <a:ext cx="7566023" cy="418576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분석방안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lvl="1"/>
            <a:r>
              <a:rPr lang="en-US" altLang="ko-K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 </a:t>
            </a:r>
            <a:r>
              <a:rPr lang="ko-KR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데이터 선택</a:t>
            </a:r>
            <a:endParaRPr lang="en-US" altLang="ko-K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모델 선택</a:t>
            </a:r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endParaRPr lang="en-US" altLang="ko-K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예측 과제 </a:t>
            </a:r>
            <a:r>
              <a:rPr lang="en-US" altLang="ko-K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</a:t>
            </a:r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시각화</a:t>
            </a:r>
            <a:endParaRPr lang="en-US" altLang="ko-K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6DB0AB-2440-410C-A58E-E57A074AB95C}"/>
              </a:ext>
            </a:extLst>
          </p:cNvPr>
          <p:cNvSpPr txBox="1"/>
          <p:nvPr/>
        </p:nvSpPr>
        <p:spPr>
          <a:xfrm>
            <a:off x="218693" y="210060"/>
            <a:ext cx="208101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분석 계획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DF899D-7A9B-47F4-B186-D8FE6DA0F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00" t="10170" r="38220" b="35670"/>
          <a:stretch>
            <a:fillRect/>
          </a:stretch>
        </p:blipFill>
        <p:spPr>
          <a:xfrm rot="1103447">
            <a:off x="2100970" y="148616"/>
            <a:ext cx="699686" cy="7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8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/>
          <p:cNvSpPr/>
          <p:nvPr/>
        </p:nvSpPr>
        <p:spPr>
          <a:xfrm>
            <a:off x="293887" y="841136"/>
            <a:ext cx="2973214" cy="582711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8693" y="210060"/>
            <a:ext cx="1911097" cy="616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500">
                <a:solidFill>
                  <a:srgbClr val="768149"/>
                </a:solidFill>
                <a:latin typeface="Giddyup Std"/>
                <a:ea typeface="Giddyup Std"/>
                <a:cs typeface="Giddyup Std"/>
              </a:rPr>
              <a:t>분석방안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307392" y="1003150"/>
            <a:ext cx="3328909" cy="5374232"/>
            <a:chOff x="152213" y="1094382"/>
            <a:chExt cx="3456123" cy="5374232"/>
          </a:xfrm>
        </p:grpSpPr>
        <p:sp>
          <p:nvSpPr>
            <p:cNvPr id="5" name="TextBox 4"/>
            <p:cNvSpPr txBox="1"/>
            <p:nvPr/>
          </p:nvSpPr>
          <p:spPr>
            <a:xfrm>
              <a:off x="567158" y="1805799"/>
              <a:ext cx="3041178" cy="4662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500" dirty="0"/>
                <a:t>감귤 생산량</a:t>
              </a:r>
            </a:p>
            <a:p>
              <a:pPr lvl="0">
                <a:defRPr/>
              </a:pPr>
              <a:r>
                <a:rPr lang="en-US" altLang="ko-KR" sz="2500" dirty="0"/>
                <a:t> - </a:t>
              </a:r>
              <a:r>
                <a:rPr lang="ko-KR" altLang="en-US" sz="2500" dirty="0"/>
                <a:t>기온</a:t>
              </a:r>
            </a:p>
            <a:p>
              <a:pPr lvl="0">
                <a:defRPr/>
              </a:pPr>
              <a:r>
                <a:rPr lang="ko-KR" altLang="en-US" sz="2500" dirty="0"/>
                <a:t> </a:t>
              </a:r>
              <a:r>
                <a:rPr lang="en-US" altLang="ko-KR" sz="2500" dirty="0"/>
                <a:t>- </a:t>
              </a:r>
              <a:r>
                <a:rPr lang="ko-KR" altLang="en-US" sz="2500" dirty="0"/>
                <a:t>강수량</a:t>
              </a:r>
            </a:p>
            <a:p>
              <a:pPr lvl="0">
                <a:defRPr/>
              </a:pPr>
              <a:r>
                <a:rPr lang="en-US" altLang="ko-KR" sz="2500" dirty="0"/>
                <a:t> - </a:t>
              </a:r>
              <a:r>
                <a:rPr lang="ko-KR" altLang="en-US" sz="2500" dirty="0"/>
                <a:t>일조량 </a:t>
              </a:r>
              <a:r>
                <a:rPr lang="en-US" altLang="ko-KR" sz="2500" dirty="0"/>
                <a:t>/ </a:t>
              </a:r>
              <a:r>
                <a:rPr lang="ko-KR" altLang="en-US" sz="2500" dirty="0"/>
                <a:t>습도</a:t>
              </a:r>
            </a:p>
            <a:p>
              <a:pPr lvl="0">
                <a:defRPr/>
              </a:pPr>
              <a:r>
                <a:rPr lang="en-US" altLang="ko-KR" sz="2500" dirty="0"/>
                <a:t> - </a:t>
              </a:r>
              <a:r>
                <a:rPr lang="ko-KR" altLang="en-US" sz="2500" dirty="0"/>
                <a:t>공급면적</a:t>
              </a:r>
            </a:p>
            <a:p>
              <a:pPr lvl="0">
                <a:defRPr/>
              </a:pPr>
              <a:endParaRPr lang="en-US" altLang="ko-KR" sz="2500" dirty="0"/>
            </a:p>
            <a:p>
              <a:pPr lvl="0">
                <a:defRPr/>
              </a:pPr>
              <a:r>
                <a:rPr lang="ko-KR" altLang="en-US" sz="2500" dirty="0"/>
                <a:t>감귤 소비패턴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ko-KR" altLang="en-US" sz="2500" dirty="0"/>
                <a:t>구입 액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ko-KR" altLang="en-US" sz="2500" dirty="0"/>
                <a:t>구매빈도</a:t>
              </a:r>
            </a:p>
            <a:p>
              <a:pPr marL="342900" indent="-342900">
                <a:buFontTx/>
                <a:buChar char="-"/>
                <a:defRPr/>
              </a:pPr>
              <a:r>
                <a:rPr lang="en-US" altLang="ko-KR" sz="2400" dirty="0"/>
                <a:t>1</a:t>
              </a:r>
              <a:r>
                <a:rPr lang="ko-KR" altLang="en-US" sz="2400" dirty="0"/>
                <a:t>회평균구입액</a:t>
              </a:r>
              <a:endParaRPr lang="en-US" altLang="ko-KR" sz="2400" dirty="0"/>
            </a:p>
            <a:p>
              <a:pPr marL="342900" indent="-342900">
                <a:buFontTx/>
                <a:buChar char="-"/>
                <a:defRPr/>
              </a:pPr>
              <a:endParaRPr lang="en-US" altLang="ko-KR" sz="2400" dirty="0"/>
            </a:p>
            <a:p>
              <a:pPr>
                <a:defRPr/>
              </a:pPr>
              <a:r>
                <a:rPr lang="ko-KR" altLang="en-US" sz="2400" dirty="0"/>
                <a:t>감귤 유통과정</a:t>
              </a:r>
              <a:endParaRPr lang="en-US" altLang="ko-KR" sz="2400" dirty="0"/>
            </a:p>
          </p:txBody>
        </p:sp>
        <p:sp>
          <p:nvSpPr>
            <p:cNvPr id="6" name="사각형: 둥근 모서리 5"/>
            <p:cNvSpPr/>
            <p:nvPr/>
          </p:nvSpPr>
          <p:spPr>
            <a:xfrm>
              <a:off x="329991" y="1094382"/>
              <a:ext cx="2737581" cy="593455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</a:t>
              </a: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3788" y="1827826"/>
              <a:ext cx="546867" cy="47553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2225004"/>
              <a:ext cx="369089" cy="40264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2622182"/>
              <a:ext cx="369089" cy="40264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3024825"/>
              <a:ext cx="369089" cy="40264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41566" y="3422003"/>
              <a:ext cx="369089" cy="40264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52213" y="4093342"/>
              <a:ext cx="546867" cy="47553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1" y="4553144"/>
              <a:ext cx="369089" cy="40264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0" y="4955787"/>
              <a:ext cx="369089" cy="40264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9991" y="5364723"/>
              <a:ext cx="369089" cy="402643"/>
            </a:xfrm>
            <a:prstGeom prst="rect">
              <a:avLst/>
            </a:prstGeom>
          </p:spPr>
        </p:pic>
      </p:grpSp>
      <p:sp>
        <p:nvSpPr>
          <p:cNvPr id="22" name="사각형: 둥근 모서리 21"/>
          <p:cNvSpPr/>
          <p:nvPr/>
        </p:nvSpPr>
        <p:spPr>
          <a:xfrm>
            <a:off x="3474615" y="197968"/>
            <a:ext cx="2636815" cy="593455"/>
          </a:xfrm>
          <a:prstGeom prst="roundRect">
            <a:avLst>
              <a:gd name="adj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</a:t>
            </a:r>
            <a:r>
              <a:rPr lang="en-US" altLang="ko-KR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</a:t>
            </a:r>
            <a:endParaRPr lang="ko-KR" altLang="en-US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사각형: 둥근 모서리 22"/>
          <p:cNvSpPr/>
          <p:nvPr/>
        </p:nvSpPr>
        <p:spPr>
          <a:xfrm>
            <a:off x="3356980" y="841136"/>
            <a:ext cx="2973214" cy="582711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사각형: 잘린 한쪽 모서리 23"/>
          <p:cNvSpPr/>
          <p:nvPr/>
        </p:nvSpPr>
        <p:spPr>
          <a:xfrm>
            <a:off x="3797797" y="1698750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감귤 생산량</a:t>
            </a:r>
          </a:p>
        </p:txBody>
      </p:sp>
      <p:sp>
        <p:nvSpPr>
          <p:cNvPr id="25" name="사각형: 잘린 한쪽 모서리 24"/>
          <p:cNvSpPr/>
          <p:nvPr/>
        </p:nvSpPr>
        <p:spPr>
          <a:xfrm>
            <a:off x="3796991" y="2193818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감귤 소비량</a:t>
            </a:r>
          </a:p>
        </p:txBody>
      </p:sp>
      <p:sp>
        <p:nvSpPr>
          <p:cNvPr id="26" name="사각형: 잘린 한쪽 모서리 25"/>
          <p:cNvSpPr/>
          <p:nvPr/>
        </p:nvSpPr>
        <p:spPr>
          <a:xfrm>
            <a:off x="3797797" y="2686496"/>
            <a:ext cx="1986128" cy="381105"/>
          </a:xfrm>
          <a:prstGeom prst="snip1Rect">
            <a:avLst>
              <a:gd name="adj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</a:rPr>
              <a:t>감귤 유통과정</a:t>
            </a:r>
          </a:p>
        </p:txBody>
      </p:sp>
      <p:sp>
        <p:nvSpPr>
          <p:cNvPr id="28" name="순서도: 수행의 시작/종료 27"/>
          <p:cNvSpPr/>
          <p:nvPr/>
        </p:nvSpPr>
        <p:spPr>
          <a:xfrm>
            <a:off x="3914879" y="1042951"/>
            <a:ext cx="1750351" cy="381105"/>
          </a:xfrm>
          <a:prstGeom prst="flowChartTerminator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DATA</a:t>
            </a:r>
            <a:r>
              <a:rPr lang="ko-KR" altLang="en-US"/>
              <a:t> </a:t>
            </a:r>
            <a:r>
              <a:rPr lang="en-US" altLang="ko-KR"/>
              <a:t>SET</a:t>
            </a: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74615" y="3254147"/>
            <a:ext cx="2731132" cy="162970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74615" y="4947546"/>
            <a:ext cx="2731132" cy="1629705"/>
          </a:xfrm>
          <a:prstGeom prst="rect">
            <a:avLst/>
          </a:prstGeom>
        </p:spPr>
      </p:pic>
      <p:sp>
        <p:nvSpPr>
          <p:cNvPr id="44" name="AutoShape 2" descr="시계열그래프에 대한 이미지 검색결과"/>
          <p:cNvSpPr>
            <a:spLocks noChangeAspect="1" noChangeArrowheads="1"/>
          </p:cNvSpPr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6384295" y="185962"/>
            <a:ext cx="3051728" cy="6470281"/>
            <a:chOff x="6564919" y="197967"/>
            <a:chExt cx="3051728" cy="6407220"/>
          </a:xfrm>
        </p:grpSpPr>
        <p:sp>
          <p:nvSpPr>
            <p:cNvPr id="34" name="사각형: 둥근 모서리 33"/>
            <p:cNvSpPr/>
            <p:nvPr/>
          </p:nvSpPr>
          <p:spPr>
            <a:xfrm>
              <a:off x="6564919" y="841136"/>
              <a:ext cx="2973214" cy="5764051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사각형: 둥근 모서리 38"/>
            <p:cNvSpPr/>
            <p:nvPr/>
          </p:nvSpPr>
          <p:spPr>
            <a:xfrm>
              <a:off x="6733118" y="197967"/>
              <a:ext cx="2636815" cy="593455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Model </a:t>
              </a: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개발 </a:t>
              </a:r>
              <a:r>
                <a:rPr lang="en-US" altLang="ko-KR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 </a:t>
              </a: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검증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사각형: 둥근 모서리 39"/>
            <p:cNvSpPr/>
            <p:nvPr/>
          </p:nvSpPr>
          <p:spPr>
            <a:xfrm>
              <a:off x="6933531" y="1118659"/>
              <a:ext cx="2240177" cy="36243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유효변수 도출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사각형: 둥근 모서리 40"/>
            <p:cNvSpPr/>
            <p:nvPr/>
          </p:nvSpPr>
          <p:spPr>
            <a:xfrm>
              <a:off x="6931436" y="1746012"/>
              <a:ext cx="2240177" cy="36243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분석 알고리즘 적용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>
              <a:off x="8051524" y="1481095"/>
              <a:ext cx="1" cy="2649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4" name="Picture 6" descr="시계열그래프에 대한 이미지 검색결과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6740093" y="2304746"/>
              <a:ext cx="1084394" cy="893548"/>
            </a:xfrm>
            <a:prstGeom prst="rect">
              <a:avLst/>
            </a:prstGeom>
            <a:noFill/>
          </p:spPr>
        </p:pic>
        <p:pic>
          <p:nvPicPr>
            <p:cNvPr id="2056" name="Picture 8" descr="회귀분석에 대한 이미지 검색결과"/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6740093" y="3336236"/>
              <a:ext cx="1084395" cy="893548"/>
            </a:xfrm>
            <a:prstGeom prst="rect">
              <a:avLst/>
            </a:prstGeom>
            <a:noFill/>
          </p:spPr>
        </p:pic>
        <p:pic>
          <p:nvPicPr>
            <p:cNvPr id="2058" name="Picture 10" descr="랜덤포레스트에 대한 이미지 검색결과"/>
            <p:cNvPicPr>
              <a:picLocks noChangeAspect="1" noChangeArrowheads="1"/>
            </p:cNvPicPr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6733118" y="4367726"/>
              <a:ext cx="1084395" cy="893548"/>
            </a:xfrm>
            <a:prstGeom prst="rect">
              <a:avLst/>
            </a:prstGeom>
            <a:noFill/>
          </p:spPr>
        </p:pic>
        <p:pic>
          <p:nvPicPr>
            <p:cNvPr id="2060" name="Picture 12" descr="Kmeans에 대한 이미지 검색결과"/>
            <p:cNvPicPr>
              <a:picLocks noChangeAspect="1" noChangeArrowheads="1"/>
            </p:cNvPicPr>
            <p:nvPr/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6733719" y="5457572"/>
              <a:ext cx="1084394" cy="893548"/>
            </a:xfrm>
            <a:prstGeom prst="rect">
              <a:avLst/>
            </a:prstGeom>
            <a:noFill/>
          </p:spPr>
        </p:pic>
        <p:sp>
          <p:nvSpPr>
            <p:cNvPr id="46" name="TextBox 45"/>
            <p:cNvSpPr txBox="1"/>
            <p:nvPr/>
          </p:nvSpPr>
          <p:spPr>
            <a:xfrm>
              <a:off x="7929341" y="2287870"/>
              <a:ext cx="1503938" cy="9121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28600" indent="-228600">
                <a:buAutoNum type="arabicPeriod"/>
                <a:defRPr/>
              </a:pPr>
              <a:r>
                <a:rPr lang="ko-KR" altLang="en-US" sz="1100" dirty="0"/>
                <a:t>시계열분석</a:t>
              </a:r>
            </a:p>
            <a:p>
              <a:pPr lvl="0">
                <a:defRPr/>
              </a:pPr>
              <a:r>
                <a:rPr lang="ko-KR" altLang="en-US" sz="1100" dirty="0"/>
                <a:t>시간의 흐름에 따른</a:t>
              </a:r>
            </a:p>
            <a:p>
              <a:pPr lvl="0">
                <a:defRPr/>
              </a:pPr>
              <a:r>
                <a:rPr lang="ko-KR" altLang="en-US" sz="1100" dirty="0"/>
                <a:t>일정한 간격마다의</a:t>
              </a:r>
            </a:p>
            <a:p>
              <a:pPr lvl="0">
                <a:defRPr/>
              </a:pPr>
              <a:r>
                <a:rPr lang="ko-KR" altLang="en-US" sz="1100" dirty="0"/>
                <a:t>변화를 통계학적으로</a:t>
              </a:r>
            </a:p>
            <a:p>
              <a:pPr lvl="0">
                <a:defRPr/>
              </a:pPr>
              <a:r>
                <a:rPr lang="ko-KR" altLang="en-US" sz="1100" dirty="0"/>
                <a:t>분석하는 모형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29341" y="3322319"/>
              <a:ext cx="1540806" cy="9152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/>
                <a:t>2.  </a:t>
              </a:r>
              <a:r>
                <a:rPr lang="ko-KR" altLang="en-US" sz="1100" dirty="0"/>
                <a:t>회귀분석</a:t>
              </a:r>
            </a:p>
            <a:p>
              <a:pPr lvl="0">
                <a:defRPr/>
              </a:pPr>
              <a:r>
                <a:rPr lang="ko-KR" altLang="en-US" sz="1100" dirty="0"/>
                <a:t>유효변수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독립변수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의</a:t>
              </a:r>
            </a:p>
            <a:p>
              <a:pPr lvl="0">
                <a:defRPr/>
              </a:pPr>
              <a:r>
                <a:rPr lang="ko-KR" altLang="en-US" sz="1100" dirty="0"/>
                <a:t>변화에 따라 결과가</a:t>
              </a:r>
            </a:p>
            <a:p>
              <a:pPr lvl="0">
                <a:defRPr/>
              </a:pPr>
              <a:r>
                <a:rPr lang="ko-KR" altLang="en-US" sz="1100" dirty="0"/>
                <a:t>얼마나 변화하는지를</a:t>
              </a:r>
            </a:p>
            <a:p>
              <a:pPr lvl="0">
                <a:defRPr/>
              </a:pPr>
              <a:r>
                <a:rPr lang="ko-KR" altLang="en-US" sz="1100" dirty="0"/>
                <a:t>예측하는 모형</a:t>
              </a:r>
              <a:endParaRPr lang="en-US" altLang="ko-KR" sz="11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921952" y="4414492"/>
              <a:ext cx="1684612" cy="747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/>
                <a:t>3. </a:t>
              </a:r>
              <a:r>
                <a:rPr lang="ko-KR" altLang="en-US" sz="1100" dirty="0"/>
                <a:t>랜덤 </a:t>
              </a:r>
              <a:r>
                <a:rPr lang="ko-KR" altLang="en-US" sz="1100" dirty="0" err="1"/>
                <a:t>포레스트</a:t>
              </a:r>
              <a:endParaRPr lang="ko-KR" altLang="en-US" sz="1100" dirty="0"/>
            </a:p>
            <a:p>
              <a:pPr lvl="0">
                <a:defRPr/>
              </a:pPr>
              <a:r>
                <a:rPr lang="ko-KR" altLang="en-US" sz="1100" dirty="0"/>
                <a:t>군집분석의 일종으로</a:t>
              </a:r>
            </a:p>
            <a:p>
              <a:pPr lvl="0">
                <a:defRPr/>
              </a:pPr>
              <a:r>
                <a:rPr lang="ko-KR" altLang="en-US" sz="1100" dirty="0"/>
                <a:t>다수의 의사결정 나무를</a:t>
              </a:r>
            </a:p>
            <a:p>
              <a:pPr lvl="0">
                <a:defRPr/>
              </a:pPr>
              <a:r>
                <a:rPr lang="ko-KR" altLang="en-US" sz="1100" dirty="0"/>
                <a:t>결합하여 분석하는 모형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29341" y="5478467"/>
              <a:ext cx="1503938" cy="7492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/>
                <a:t>4. </a:t>
              </a:r>
              <a:r>
                <a:rPr lang="en-US" altLang="ko-KR" sz="1100" dirty="0" err="1"/>
                <a:t>KMeans</a:t>
              </a:r>
              <a:r>
                <a:rPr lang="en-US" altLang="ko-KR" sz="1100" dirty="0"/>
                <a:t> (</a:t>
              </a:r>
              <a:r>
                <a:rPr lang="ko-KR" altLang="en-US" sz="1100" dirty="0"/>
                <a:t>군집화</a:t>
              </a:r>
              <a:r>
                <a:rPr lang="en-US" altLang="ko-KR" sz="1100" dirty="0"/>
                <a:t>)</a:t>
              </a:r>
            </a:p>
            <a:p>
              <a:pPr lvl="0">
                <a:defRPr/>
              </a:pPr>
              <a:r>
                <a:rPr lang="ko-KR" altLang="en-US" sz="1100" dirty="0"/>
                <a:t>군집분석의 일종으로</a:t>
              </a:r>
            </a:p>
            <a:p>
              <a:pPr lvl="0">
                <a:defRPr/>
              </a:pPr>
              <a:r>
                <a:rPr lang="ko-KR" altLang="en-US" sz="1100" dirty="0"/>
                <a:t>각 특성을 분석해서</a:t>
              </a:r>
            </a:p>
            <a:p>
              <a:pPr lvl="0">
                <a:defRPr/>
              </a:pPr>
              <a:r>
                <a:rPr lang="ko-KR" altLang="en-US" sz="1100" dirty="0"/>
                <a:t>군집화</a:t>
              </a:r>
              <a:endParaRPr lang="en-US" altLang="ko-KR" sz="1100" dirty="0"/>
            </a:p>
          </p:txBody>
        </p:sp>
      </p:grpSp>
      <p:sp>
        <p:nvSpPr>
          <p:cNvPr id="56" name="사각형: 둥근 모서리 55"/>
          <p:cNvSpPr/>
          <p:nvPr/>
        </p:nvSpPr>
        <p:spPr>
          <a:xfrm>
            <a:off x="9510030" y="192127"/>
            <a:ext cx="2418122" cy="599296"/>
          </a:xfrm>
          <a:prstGeom prst="roundRect">
            <a:avLst>
              <a:gd name="adj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 시각화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사각형: 둥근 모서리 56"/>
          <p:cNvSpPr/>
          <p:nvPr/>
        </p:nvSpPr>
        <p:spPr>
          <a:xfrm>
            <a:off x="9423581" y="851256"/>
            <a:ext cx="2636815" cy="5820782"/>
          </a:xfrm>
          <a:prstGeom prst="roundRect">
            <a:avLst>
              <a:gd name="adj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18727" y="817997"/>
            <a:ext cx="2926940" cy="291541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34931" y="3608167"/>
            <a:ext cx="2926940" cy="2915417"/>
          </a:xfrm>
          <a:prstGeom prst="rect">
            <a:avLst/>
          </a:prstGeom>
        </p:spPr>
      </p:pic>
      <p:pic>
        <p:nvPicPr>
          <p:cNvPr id="62" name="Picture 10" descr="랜덤포레스트에 대한 이미지 검색결과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9095814" y="785055"/>
            <a:ext cx="294731" cy="130621"/>
          </a:xfrm>
          <a:prstGeom prst="rect">
            <a:avLst/>
          </a:prstGeom>
          <a:noFill/>
        </p:spPr>
      </p:pic>
      <p:sp>
        <p:nvSpPr>
          <p:cNvPr id="64" name="사각형: 둥근 모서리 63"/>
          <p:cNvSpPr/>
          <p:nvPr/>
        </p:nvSpPr>
        <p:spPr>
          <a:xfrm>
            <a:off x="9683152" y="918454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생산</a:t>
            </a:r>
            <a:r>
              <a:rPr lang="en-US" altLang="ko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소비량 예측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62" name="Picture 14" descr="시계열 그래프에 대한 이미지 검색결과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9817897" y="1361334"/>
            <a:ext cx="933238" cy="1062699"/>
          </a:xfrm>
          <a:prstGeom prst="rect">
            <a:avLst/>
          </a:prstGeom>
          <a:noFill/>
        </p:spPr>
      </p:pic>
      <p:pic>
        <p:nvPicPr>
          <p:cNvPr id="2068" name="Picture 20" descr="회귀분석에 대한 이미지 검색결과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10751135" y="1367006"/>
            <a:ext cx="962239" cy="1057028"/>
          </a:xfrm>
          <a:prstGeom prst="rect">
            <a:avLst/>
          </a:prstGeom>
          <a:noFill/>
        </p:spPr>
      </p:pic>
      <p:sp>
        <p:nvSpPr>
          <p:cNvPr id="69" name="사각형: 둥근 모서리 68"/>
          <p:cNvSpPr/>
          <p:nvPr/>
        </p:nvSpPr>
        <p:spPr>
          <a:xfrm>
            <a:off x="9737357" y="3343118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유통관련 구조화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70" name="Picture 22" descr="군집화에 대한 이미지 검색결과"/>
          <p:cNvPicPr>
            <a:picLocks noChangeAspect="1"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9790949" y="4162972"/>
            <a:ext cx="2016869" cy="1110520"/>
          </a:xfrm>
          <a:prstGeom prst="rect">
            <a:avLst/>
          </a:prstGeom>
          <a:noFill/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062246F-4649-49BF-97BE-92DA2EABEB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540" y="5882231"/>
            <a:ext cx="526738" cy="475536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004F833-B499-4184-8C23-8914C54CE04A}"/>
              </a:ext>
            </a:extLst>
          </p:cNvPr>
          <p:cNvSpPr/>
          <p:nvPr/>
        </p:nvSpPr>
        <p:spPr>
          <a:xfrm>
            <a:off x="9758669" y="3652032"/>
            <a:ext cx="2135955" cy="281591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소비패턴 분석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1B13BA-E3CD-4F4F-9F31-CF7CD9AAF4EB}"/>
              </a:ext>
            </a:extLst>
          </p:cNvPr>
          <p:cNvSpPr/>
          <p:nvPr/>
        </p:nvSpPr>
        <p:spPr>
          <a:xfrm>
            <a:off x="6384295" y="2193818"/>
            <a:ext cx="2934432" cy="206364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생산량 예측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1925345-4A6A-4E51-B86A-6C841123879A}"/>
              </a:ext>
            </a:extLst>
          </p:cNvPr>
          <p:cNvSpPr/>
          <p:nvPr/>
        </p:nvSpPr>
        <p:spPr>
          <a:xfrm>
            <a:off x="6409671" y="4336032"/>
            <a:ext cx="2934432" cy="211711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소비패턴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6098" y="143930"/>
            <a:ext cx="3846174" cy="1745858"/>
            <a:chOff x="948263" y="105257"/>
            <a:chExt cx="3965633" cy="1028608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099524" y="325162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일정표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784780" y="1455705"/>
            <a:ext cx="2973651" cy="217399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 </a:t>
            </a:r>
            <a:r>
              <a:rPr lang="en-US" altLang="ko-KR" dirty="0"/>
              <a:t>~ 19</a:t>
            </a:r>
            <a:r>
              <a:rPr lang="ko-KR" altLang="en-US" dirty="0"/>
              <a:t>일</a:t>
            </a:r>
            <a:endParaRPr lang="en-US" altLang="ko-KR" dirty="0"/>
          </a:p>
          <a:p>
            <a:pPr algn="ctr"/>
            <a:r>
              <a:rPr lang="en-US" altLang="ko-KR" dirty="0"/>
              <a:t>Data </a:t>
            </a:r>
            <a:r>
              <a:rPr lang="ko-KR" altLang="en-US" dirty="0"/>
              <a:t>수집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7251A53-E162-4E47-9296-5B50F401DCDD}"/>
              </a:ext>
            </a:extLst>
          </p:cNvPr>
          <p:cNvSpPr/>
          <p:nvPr/>
        </p:nvSpPr>
        <p:spPr>
          <a:xfrm>
            <a:off x="6750466" y="1455705"/>
            <a:ext cx="2973651" cy="217399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</a:t>
            </a:r>
          </a:p>
          <a:p>
            <a:pPr algn="ctr"/>
            <a:r>
              <a:rPr lang="en-US" altLang="ko-KR" dirty="0"/>
              <a:t>Data preprocessing &amp;</a:t>
            </a:r>
          </a:p>
          <a:p>
            <a:pPr algn="ctr"/>
            <a:r>
              <a:rPr lang="ko-KR" altLang="en-US" dirty="0"/>
              <a:t>시각화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1AE589E-BA9A-4674-A950-1813169F566C}"/>
              </a:ext>
            </a:extLst>
          </p:cNvPr>
          <p:cNvSpPr/>
          <p:nvPr/>
        </p:nvSpPr>
        <p:spPr>
          <a:xfrm>
            <a:off x="5376772" y="2335428"/>
            <a:ext cx="989762" cy="839173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CCC6CE0-8F28-4525-988C-8EEAD2E24CCC}"/>
              </a:ext>
            </a:extLst>
          </p:cNvPr>
          <p:cNvSpPr/>
          <p:nvPr/>
        </p:nvSpPr>
        <p:spPr>
          <a:xfrm>
            <a:off x="1799649" y="3880396"/>
            <a:ext cx="2973651" cy="217399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21</a:t>
            </a:r>
            <a:r>
              <a:rPr lang="ko-KR" altLang="en-US" dirty="0"/>
              <a:t>일</a:t>
            </a:r>
            <a:r>
              <a:rPr lang="en-US" altLang="ko-KR" dirty="0"/>
              <a:t>~ 22</a:t>
            </a:r>
            <a:r>
              <a:rPr lang="ko-KR" altLang="en-US" dirty="0"/>
              <a:t>일</a:t>
            </a:r>
          </a:p>
          <a:p>
            <a:pPr algn="ctr"/>
            <a:r>
              <a:rPr lang="en-US" altLang="ko-KR" dirty="0"/>
              <a:t>Data Modeling &amp;</a:t>
            </a:r>
          </a:p>
          <a:p>
            <a:pPr algn="ctr"/>
            <a:r>
              <a:rPr lang="en-US" altLang="ko-KR" dirty="0"/>
              <a:t>Model </a:t>
            </a:r>
            <a:r>
              <a:rPr lang="ko-KR" altLang="en-US" dirty="0"/>
              <a:t>검증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FDC52DE-21EA-4051-A8C5-3E72FD6EDA65}"/>
              </a:ext>
            </a:extLst>
          </p:cNvPr>
          <p:cNvSpPr/>
          <p:nvPr/>
        </p:nvSpPr>
        <p:spPr>
          <a:xfrm>
            <a:off x="6750466" y="3880395"/>
            <a:ext cx="2973651" cy="217399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23</a:t>
            </a:r>
            <a:r>
              <a:rPr lang="ko-KR" altLang="en-US" dirty="0"/>
              <a:t>일 </a:t>
            </a:r>
            <a:r>
              <a:rPr lang="en-US" altLang="ko-KR" dirty="0"/>
              <a:t>~</a:t>
            </a:r>
          </a:p>
          <a:p>
            <a:pPr algn="ctr"/>
            <a:r>
              <a:rPr lang="en-US" altLang="ko-KR" dirty="0"/>
              <a:t>Project </a:t>
            </a:r>
            <a:r>
              <a:rPr lang="ko-KR" altLang="en-US" dirty="0"/>
              <a:t>발표</a:t>
            </a:r>
            <a:r>
              <a:rPr lang="en-US" altLang="ko-KR" dirty="0"/>
              <a:t> 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5347180" y="4520315"/>
            <a:ext cx="989762" cy="839173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009612" y="4736605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4689384" y="825688"/>
            <a:ext cx="3198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팀원 소개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336C6-0B8B-449D-9C84-39E59E7FAF1D}"/>
              </a:ext>
            </a:extLst>
          </p:cNvPr>
          <p:cNvGrpSpPr/>
          <p:nvPr/>
        </p:nvGrpSpPr>
        <p:grpSpPr>
          <a:xfrm>
            <a:off x="2595654" y="2128988"/>
            <a:ext cx="7385769" cy="2753673"/>
            <a:chOff x="1623843" y="1859822"/>
            <a:chExt cx="7385769" cy="2753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AB776-D6BC-481C-9281-84D705EBB8FB}"/>
                </a:ext>
              </a:extLst>
            </p:cNvPr>
            <p:cNvSpPr txBox="1"/>
            <p:nvPr/>
          </p:nvSpPr>
          <p:spPr>
            <a:xfrm>
              <a:off x="1623843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송 지영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1E8935-E692-4A14-80E2-024DF07E2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5515" y="1859822"/>
              <a:ext cx="1266824" cy="12858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230F95D-8C96-482A-8A14-7BD681B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5883" y="1869346"/>
              <a:ext cx="1266825" cy="124479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4258FDD-DDF9-4990-A764-F2241F61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5128" y="1869347"/>
              <a:ext cx="1266824" cy="12763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D8742F-0742-4275-889F-957787820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81207" y="1859822"/>
              <a:ext cx="1266824" cy="12763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123B80-BABF-41AF-AC0E-72D6BAFF96F2}"/>
                </a:ext>
              </a:extLst>
            </p:cNvPr>
            <p:cNvSpPr txBox="1"/>
            <p:nvPr/>
          </p:nvSpPr>
          <p:spPr>
            <a:xfrm>
              <a:off x="3641427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정 규진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44E4FF-30B7-40BB-AB41-EA250A4894B8}"/>
                </a:ext>
              </a:extLst>
            </p:cNvPr>
            <p:cNvSpPr txBox="1"/>
            <p:nvPr/>
          </p:nvSpPr>
          <p:spPr>
            <a:xfrm>
              <a:off x="54826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장 하림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6492C-8FD6-46FA-9D3B-128384D7F2FF}"/>
                </a:ext>
              </a:extLst>
            </p:cNvPr>
            <p:cNvSpPr txBox="1"/>
            <p:nvPr/>
          </p:nvSpPr>
          <p:spPr>
            <a:xfrm>
              <a:off x="73787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임 영택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3322E-01D0-4CE9-8FC9-2E28F0DDACDE}"/>
                </a:ext>
              </a:extLst>
            </p:cNvPr>
            <p:cNvSpPr txBox="1"/>
            <p:nvPr/>
          </p:nvSpPr>
          <p:spPr>
            <a:xfrm>
              <a:off x="1753336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흐름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3B121-C64E-481D-B91B-193794B2A6C2}"/>
                </a:ext>
              </a:extLst>
            </p:cNvPr>
            <p:cNvSpPr txBox="1"/>
            <p:nvPr/>
          </p:nvSpPr>
          <p:spPr>
            <a:xfrm>
              <a:off x="3781207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검증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담당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357E76-3474-4118-B670-9DCF4BF8B993}"/>
                </a:ext>
              </a:extLst>
            </p:cNvPr>
            <p:cNvSpPr txBox="1"/>
            <p:nvPr/>
          </p:nvSpPr>
          <p:spPr>
            <a:xfrm>
              <a:off x="5612108" y="3828665"/>
              <a:ext cx="13719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시각화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564636-2F69-4ADF-80ED-C79A8A4187B9}"/>
                </a:ext>
              </a:extLst>
            </p:cNvPr>
            <p:cNvSpPr txBox="1"/>
            <p:nvPr/>
          </p:nvSpPr>
          <p:spPr>
            <a:xfrm>
              <a:off x="7508208" y="3828665"/>
              <a:ext cx="150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매니저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C63E1FC-968F-4573-8B8E-9ABC4FEC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05884" y="1869345"/>
              <a:ext cx="1266824" cy="124479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12153C0-47CB-4C56-9689-93D68484F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55129" y="1859823"/>
              <a:ext cx="1266824" cy="128587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84B80BE-F5D5-420E-897E-7069E6A5B0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2006163" y="1189195"/>
            <a:ext cx="4357157" cy="48553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4885992" y="3656630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발표순서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038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857822" y="3305266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  <a:ea typeface="Giddyup Std" charset="0"/>
                <a:cs typeface="Giddyup Std" charset="0"/>
              </a:rPr>
              <a:t>감귤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2160" y="731830"/>
            <a:ext cx="6288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제주도 하면 생각나는 대표 과일   </a:t>
            </a:r>
            <a:r>
              <a:rPr kumimoji="1" lang="ko-KR" altLang="en-US" sz="320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감귤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4F809ED-2274-435F-82E6-F109E922E71D}"/>
              </a:ext>
            </a:extLst>
          </p:cNvPr>
          <p:cNvGrpSpPr/>
          <p:nvPr/>
        </p:nvGrpSpPr>
        <p:grpSpPr>
          <a:xfrm>
            <a:off x="930442" y="1392121"/>
            <a:ext cx="9914021" cy="4583583"/>
            <a:chOff x="1845047" y="1769091"/>
            <a:chExt cx="7910562" cy="4206613"/>
          </a:xfrm>
        </p:grpSpPr>
        <p:pic>
          <p:nvPicPr>
            <p:cNvPr id="1026" name="Picture 2" descr="귤에 대한 이미지 검색결과">
              <a:extLst>
                <a:ext uri="{FF2B5EF4-FFF2-40B4-BE49-F238E27FC236}">
                  <a16:creationId xmlns:a16="http://schemas.microsoft.com/office/drawing/2014/main" id="{96D280A7-834E-40E3-A6AC-51DADA4C1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047" y="3977949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귤에 대한 이미지 검색결과">
              <a:extLst>
                <a:ext uri="{FF2B5EF4-FFF2-40B4-BE49-F238E27FC236}">
                  <a16:creationId xmlns:a16="http://schemas.microsoft.com/office/drawing/2014/main" id="{7BD08F45-032C-478E-845B-4A5F01EA7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901" y="3977950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귤에 대한 이미지 검색결과">
              <a:extLst>
                <a:ext uri="{FF2B5EF4-FFF2-40B4-BE49-F238E27FC236}">
                  <a16:creationId xmlns:a16="http://schemas.microsoft.com/office/drawing/2014/main" id="{22D04729-6818-45A4-898E-FF74588C0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755" y="3977950"/>
              <a:ext cx="2636854" cy="1997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귤에 대한 이미지 검색결과">
              <a:extLst>
                <a:ext uri="{FF2B5EF4-FFF2-40B4-BE49-F238E27FC236}">
                  <a16:creationId xmlns:a16="http://schemas.microsoft.com/office/drawing/2014/main" id="{9A5D6595-F8D7-47C8-A678-2AEA07728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047" y="1769091"/>
              <a:ext cx="2636854" cy="2208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귤에 대한 이미지 검색결과">
              <a:extLst>
                <a:ext uri="{FF2B5EF4-FFF2-40B4-BE49-F238E27FC236}">
                  <a16:creationId xmlns:a16="http://schemas.microsoft.com/office/drawing/2014/main" id="{D581628C-50E7-4A38-94DA-D0C866AAA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901" y="1769091"/>
              <a:ext cx="2636854" cy="2208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귤에 대한 이미지 검색결과">
              <a:extLst>
                <a:ext uri="{FF2B5EF4-FFF2-40B4-BE49-F238E27FC236}">
                  <a16:creationId xmlns:a16="http://schemas.microsoft.com/office/drawing/2014/main" id="{D0494FE8-6F6F-4BFE-ACE9-BB5E05918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755" y="1769091"/>
              <a:ext cx="2636854" cy="2208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0B388EB-034C-472F-81AE-F3592F4304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7607043" y="547167"/>
            <a:ext cx="699686" cy="7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38AD87B-84DC-4E57-9F7F-83B648D30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23"/>
          <a:stretch/>
        </p:blipFill>
        <p:spPr>
          <a:xfrm>
            <a:off x="6168531" y="2597716"/>
            <a:ext cx="4869058" cy="40215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056" y="931160"/>
            <a:ext cx="884248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생산산업 중 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제주도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내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Nanum Gothic"/>
                <a:ea typeface="Nanum Gothic"/>
                <a:cs typeface="Nanum Gothic"/>
              </a:rPr>
              <a:t> 농수산업이 차지하는 비율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이</a:t>
            </a:r>
            <a:r>
              <a:rPr kumimoji="1" lang="ko-KR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Nanum Gothic"/>
                <a:ea typeface="Nanum Gothic"/>
                <a:cs typeface="Nanum Gothic"/>
              </a:rPr>
              <a:t> </a:t>
            </a:r>
            <a:r>
              <a:rPr kumimoji="1" lang="en-US" altLang="ko-KR" sz="2800" b="1" dirty="0">
                <a:ln w="22225">
                  <a:solidFill>
                    <a:schemeClr val="accent2"/>
                  </a:solidFill>
                  <a:prstDash val="solid"/>
                </a:ln>
                <a:latin typeface="Nanum Gothic"/>
                <a:ea typeface="Nanum Gothic"/>
                <a:cs typeface="Nanum Gothic"/>
              </a:rPr>
              <a:t>27%</a:t>
            </a:r>
            <a:endParaRPr kumimoji="1" lang="ko-KR" altLang="en-US" sz="2800" b="1" dirty="0">
              <a:ln w="22225">
                <a:solidFill>
                  <a:schemeClr val="accent2"/>
                </a:solidFill>
                <a:prstDash val="solid"/>
              </a:ln>
              <a:latin typeface="Nanum Gothic"/>
              <a:ea typeface="Nanum Gothic"/>
              <a:cs typeface="Nanum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057" y="1442711"/>
            <a:ext cx="637191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제주 지역의 </a:t>
            </a:r>
            <a:r>
              <a:rPr lang="ko-KR" altLang="en-US" sz="2400" dirty="0" err="1"/>
              <a:t>과실류</a:t>
            </a:r>
            <a:r>
              <a:rPr lang="ko-KR" altLang="en-US" sz="2400" dirty="0"/>
              <a:t> 생산량 은 </a:t>
            </a:r>
          </a:p>
          <a:p>
            <a:pPr lvl="0">
              <a:defRPr/>
            </a:pPr>
            <a:r>
              <a:rPr lang="ko-KR" altLang="en-US" sz="2400" dirty="0"/>
              <a:t>우리나라 전체 산출량에서 높은 비중을 차지</a:t>
            </a:r>
            <a:endParaRPr lang="en-US" altLang="ko-KR" sz="2400" dirty="0"/>
          </a:p>
          <a:p>
            <a:pPr lvl="0">
              <a:defRPr/>
            </a:pPr>
            <a:endParaRPr lang="en-US" altLang="ko-KR" dirty="0"/>
          </a:p>
          <a:p>
            <a:pPr lvl="0" algn="ctr">
              <a:defRPr/>
            </a:pPr>
            <a:r>
              <a:rPr lang="ko-KR" altLang="en-US" dirty="0"/>
              <a:t>전국 감귤생산량 중</a:t>
            </a:r>
            <a:r>
              <a:rPr lang="en-US" altLang="ko-KR" dirty="0"/>
              <a:t> </a:t>
            </a:r>
            <a:r>
              <a:rPr lang="ko-KR" altLang="en-US" dirty="0"/>
              <a:t>제주도내 생산량은 </a:t>
            </a:r>
            <a:endParaRPr lang="en-US" altLang="ko-KR" dirty="0"/>
          </a:p>
          <a:p>
            <a:pPr lvl="0" algn="ctr">
              <a:defRPr/>
            </a:pPr>
            <a:r>
              <a:rPr lang="en-US" altLang="ko-KR" sz="2800" dirty="0">
                <a:solidFill>
                  <a:srgbClr val="FF0000"/>
                </a:solidFill>
              </a:rPr>
              <a:t>99.8%</a:t>
            </a:r>
            <a:r>
              <a:rPr lang="ko-KR" altLang="en-US" dirty="0"/>
              <a:t>에 해당한다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AB2175-C276-4CF2-A57B-B1BE4DCF0BD1}"/>
              </a:ext>
            </a:extLst>
          </p:cNvPr>
          <p:cNvSpPr txBox="1"/>
          <p:nvPr/>
        </p:nvSpPr>
        <p:spPr>
          <a:xfrm>
            <a:off x="7942119" y="6434575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통계청 </a:t>
            </a:r>
            <a:r>
              <a:rPr lang="en-US" altLang="ko-KR" dirty="0"/>
              <a:t>2018</a:t>
            </a:r>
            <a:r>
              <a:rPr lang="ko-KR" altLang="en-US" dirty="0"/>
              <a:t>년 농림어업조사 결과 발표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708121E-DF7E-4CEE-AE92-65F4D1591346}"/>
              </a:ext>
            </a:extLst>
          </p:cNvPr>
          <p:cNvGrpSpPr/>
          <p:nvPr/>
        </p:nvGrpSpPr>
        <p:grpSpPr>
          <a:xfrm>
            <a:off x="865066" y="3235934"/>
            <a:ext cx="5295900" cy="3383307"/>
            <a:chOff x="1477525" y="3235934"/>
            <a:chExt cx="5295900" cy="33833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9D3D7A2-C3BD-4891-AC85-182E7633F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48"/>
            <a:stretch/>
          </p:blipFill>
          <p:spPr>
            <a:xfrm>
              <a:off x="1477525" y="3235934"/>
              <a:ext cx="5295900" cy="338330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8B3191C-FC9B-467E-ABA9-2D753B83ADCE}"/>
                </a:ext>
              </a:extLst>
            </p:cNvPr>
            <p:cNvSpPr/>
            <p:nvPr/>
          </p:nvSpPr>
          <p:spPr>
            <a:xfrm>
              <a:off x="2689165" y="4598126"/>
              <a:ext cx="276091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7C074FE-D0EF-4CF2-A842-C1FBA444F369}"/>
                </a:ext>
              </a:extLst>
            </p:cNvPr>
            <p:cNvSpPr/>
            <p:nvPr/>
          </p:nvSpPr>
          <p:spPr>
            <a:xfrm>
              <a:off x="2689164" y="5459040"/>
              <a:ext cx="276091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DF37B77-D3E1-4CAE-91FB-DDE076CE304C}"/>
                </a:ext>
              </a:extLst>
            </p:cNvPr>
            <p:cNvSpPr/>
            <p:nvPr/>
          </p:nvSpPr>
          <p:spPr>
            <a:xfrm>
              <a:off x="2689163" y="5887280"/>
              <a:ext cx="276091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31742BC-C6F6-4984-9E15-99CAA150B63D}"/>
                </a:ext>
              </a:extLst>
            </p:cNvPr>
            <p:cNvSpPr/>
            <p:nvPr/>
          </p:nvSpPr>
          <p:spPr>
            <a:xfrm>
              <a:off x="4604808" y="4580708"/>
              <a:ext cx="276091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F5F70F0-689A-4471-9590-A4DACD521A29}"/>
                </a:ext>
              </a:extLst>
            </p:cNvPr>
            <p:cNvSpPr/>
            <p:nvPr/>
          </p:nvSpPr>
          <p:spPr>
            <a:xfrm>
              <a:off x="4604808" y="5459040"/>
              <a:ext cx="276091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E99256-4FF7-423F-A6DF-D429216F1DD1}"/>
                </a:ext>
              </a:extLst>
            </p:cNvPr>
            <p:cNvSpPr/>
            <p:nvPr/>
          </p:nvSpPr>
          <p:spPr>
            <a:xfrm>
              <a:off x="4604808" y="5887280"/>
              <a:ext cx="276091" cy="182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14708" y="1038308"/>
            <a:ext cx="7101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제주도민에게 귤이란 삶의 터전이자 제주산업의 중심입니다</a:t>
            </a:r>
            <a:r>
              <a:rPr kumimoji="1"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kumimoji="1" lang="ko-KR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050" name="Picture 2" descr="귤 농사에 대한 이미지 검색결과">
            <a:extLst>
              <a:ext uri="{FF2B5EF4-FFF2-40B4-BE49-F238E27FC236}">
                <a16:creationId xmlns:a16="http://schemas.microsoft.com/office/drawing/2014/main" id="{1F378B32-FE06-46AC-BE89-4B51E51AE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5" y="1421731"/>
            <a:ext cx="5400925" cy="45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귤 농사에 대한 이미지 검색결과">
            <a:extLst>
              <a:ext uri="{FF2B5EF4-FFF2-40B4-BE49-F238E27FC236}">
                <a16:creationId xmlns:a16="http://schemas.microsoft.com/office/drawing/2014/main" id="{1D43EDA5-8451-4240-96A8-614676C9B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21731"/>
            <a:ext cx="5689183" cy="455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77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062974E-F6B9-4DF1-A34B-DC6F4077D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225" y="3556102"/>
            <a:ext cx="2715578" cy="2548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500" t="10170" r="38220" b="35670"/>
          <a:stretch>
            <a:fillRect/>
          </a:stretch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00336" y="379337"/>
            <a:ext cx="3712876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버려 지는 상황</a:t>
            </a:r>
            <a:endParaRPr kumimoji="1" lang="en-US" altLang="ko-KR" dirty="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  <a:p>
            <a:pPr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그리고 가공용 감귤까지도 </a:t>
            </a:r>
            <a:endParaRPr kumimoji="1" lang="en-US" altLang="ko-KR" dirty="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  <a:p>
            <a:pPr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폐기수순이 되고있는 상황 입니다</a:t>
            </a:r>
            <a:r>
              <a:rPr kumimoji="1" lang="en-US" altLang="ko-KR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.</a:t>
            </a:r>
            <a:endParaRPr kumimoji="1" lang="ko-KR" altLang="en-US" dirty="0">
              <a:solidFill>
                <a:srgbClr val="659859"/>
              </a:solidFill>
              <a:latin typeface="Nanum Gothic"/>
              <a:ea typeface="Nanum Gothic"/>
              <a:cs typeface="Nanum Gothic"/>
            </a:endParaRPr>
          </a:p>
          <a:p>
            <a:pPr lvl="0"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5146" y="782008"/>
            <a:ext cx="4873608" cy="35279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BFD752-A205-40C5-8F29-9C3CEA05B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384" y="1302667"/>
            <a:ext cx="4706333" cy="30349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40C6AF-A214-41EA-A357-C02B3A0457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48392" y="3095092"/>
            <a:ext cx="3421185" cy="29464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1B2F9F-F454-4629-BAFC-B8983B81B852}"/>
              </a:ext>
            </a:extLst>
          </p:cNvPr>
          <p:cNvSpPr txBox="1"/>
          <p:nvPr/>
        </p:nvSpPr>
        <p:spPr>
          <a:xfrm>
            <a:off x="2756363" y="363740"/>
            <a:ext cx="330731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그런데 삶의 일부분인 </a:t>
            </a:r>
            <a:r>
              <a:rPr kumimoji="1" lang="ko-KR" altLang="en-US" sz="2000" dirty="0">
                <a:solidFill>
                  <a:srgbClr val="FFFF00"/>
                </a:solidFill>
                <a:latin typeface="Nanum Gothic"/>
                <a:ea typeface="Nanum Gothic"/>
                <a:cs typeface="Nanum Gothic"/>
              </a:rPr>
              <a:t>귤</a:t>
            </a:r>
            <a:r>
              <a:rPr kumimoji="1" lang="ko-KR" altLang="en-US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rPr>
              <a:t>들이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93" y="210060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500" dirty="0">
                <a:solidFill>
                  <a:srgbClr val="768149"/>
                </a:solidFill>
                <a:latin typeface="Giddyup Std" charset="0"/>
                <a:ea typeface="Giddyup Std" charset="0"/>
                <a:cs typeface="Giddyup Std" charset="0"/>
              </a:rPr>
              <a:t>문제배경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2" t="10173" r="38215" b="35672"/>
          <a:stretch/>
        </p:blipFill>
        <p:spPr>
          <a:xfrm rot="1103447">
            <a:off x="1946095" y="179265"/>
            <a:ext cx="699686" cy="7538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4125" y="890526"/>
            <a:ext cx="754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659859"/>
                </a:solidFill>
                <a:latin typeface="Nanum Gothic" charset="-127"/>
                <a:ea typeface="Nanum Gothic" charset="-127"/>
                <a:cs typeface="Nanum Gothic" charset="-127"/>
              </a:rPr>
              <a:t>여러 요인으로 감귤가격이 폭락하면서 화난 농민들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DCA4EB-6C2D-48F9-8C29-28C9ED838075}"/>
              </a:ext>
            </a:extLst>
          </p:cNvPr>
          <p:cNvGrpSpPr/>
          <p:nvPr/>
        </p:nvGrpSpPr>
        <p:grpSpPr>
          <a:xfrm>
            <a:off x="363704" y="1309382"/>
            <a:ext cx="11218696" cy="5246734"/>
            <a:chOff x="524125" y="1401206"/>
            <a:chExt cx="10689308" cy="507980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B7EA044-3F2D-497B-AF53-BC22D5DB7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125" y="1401206"/>
              <a:ext cx="5571875" cy="5079805"/>
            </a:xfrm>
            <a:prstGeom prst="rect">
              <a:avLst/>
            </a:prstGeom>
          </p:spPr>
        </p:pic>
        <p:pic>
          <p:nvPicPr>
            <p:cNvPr id="3074" name="Picture 2" descr="감귤가격 성난 농민들에 대한 이미지 검색결과">
              <a:extLst>
                <a:ext uri="{FF2B5EF4-FFF2-40B4-BE49-F238E27FC236}">
                  <a16:creationId xmlns:a16="http://schemas.microsoft.com/office/drawing/2014/main" id="{ABE222D5-C8FE-458A-8873-3FEC4CC6E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1" y="1401206"/>
              <a:ext cx="5117432" cy="2506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감귤가격 성난 농민들에 대한 이미지 검색결과">
              <a:extLst>
                <a:ext uri="{FF2B5EF4-FFF2-40B4-BE49-F238E27FC236}">
                  <a16:creationId xmlns:a16="http://schemas.microsoft.com/office/drawing/2014/main" id="{CBADBC1B-C4D2-46E7-A8FA-7946DC16C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908104"/>
              <a:ext cx="5117432" cy="2557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774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434</Words>
  <Application>Microsoft Office PowerPoint</Application>
  <PresentationFormat>와이드스크린</PresentationFormat>
  <Paragraphs>139</Paragraphs>
  <Slides>17</Slides>
  <Notes>8</Notes>
  <HiddenSlides>2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Giddyup Std</vt:lpstr>
      <vt:lpstr>Nanum Gothic</vt:lpstr>
      <vt:lpstr>나눔스퀘어</vt:lpstr>
      <vt:lpstr>맑은 고딕</vt:lpstr>
      <vt:lpstr>함초롬바탕 확장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ICT01_10</cp:lastModifiedBy>
  <cp:revision>110</cp:revision>
  <dcterms:created xsi:type="dcterms:W3CDTF">2016-11-29T09:26:18Z</dcterms:created>
  <dcterms:modified xsi:type="dcterms:W3CDTF">2020-01-21T01:23:41Z</dcterms:modified>
  <cp:version>1000.0000.01</cp:version>
</cp:coreProperties>
</file>